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B282A13-51CE-44A9-BE35-E9CA6AF0DF1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6345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864360" y="4332960"/>
            <a:ext cx="6345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37AE615-3DC7-4FCB-A270-F3BBF62BCED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411552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864360" y="433296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/>
          </p:nvPr>
        </p:nvSpPr>
        <p:spPr>
          <a:xfrm>
            <a:off x="4115520" y="433296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AF7C5FD-9836-492F-8329-E6E4862BDB0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3009960" y="248904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5155560" y="248904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8" name="PlaceHolder 5"/>
          <p:cNvSpPr>
            <a:spLocks noGrp="1"/>
          </p:cNvSpPr>
          <p:nvPr>
            <p:ph/>
          </p:nvPr>
        </p:nvSpPr>
        <p:spPr>
          <a:xfrm>
            <a:off x="864360" y="433296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9" name="PlaceHolder 6"/>
          <p:cNvSpPr>
            <a:spLocks noGrp="1"/>
          </p:cNvSpPr>
          <p:nvPr>
            <p:ph/>
          </p:nvPr>
        </p:nvSpPr>
        <p:spPr>
          <a:xfrm>
            <a:off x="3009960" y="433296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0" name="PlaceHolder 7"/>
          <p:cNvSpPr>
            <a:spLocks noGrp="1"/>
          </p:cNvSpPr>
          <p:nvPr>
            <p:ph/>
          </p:nvPr>
        </p:nvSpPr>
        <p:spPr>
          <a:xfrm>
            <a:off x="5155560" y="433296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84B24F7-0915-4EDE-8ECF-33E1D1A0C15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50AA10E-10B0-4443-9794-75AB4AE0806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864360" y="2489040"/>
            <a:ext cx="6345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466CE12-EA83-4BF1-812E-9FD04D55443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6345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C5C6535-DA90-40A3-8B9E-3BF4F53DF4A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3096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4115520" y="2489040"/>
            <a:ext cx="3096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A18DFEF-F97B-4E29-94B4-B7FDC6CB062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E174710-4C86-4E1F-9073-3AFACD0450D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865800" y="927000"/>
            <a:ext cx="6343200" cy="329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5E480E8-1E6C-468D-AB78-66B859B9F62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4115520" y="2489040"/>
            <a:ext cx="3096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/>
          </p:nvPr>
        </p:nvSpPr>
        <p:spPr>
          <a:xfrm>
            <a:off x="864360" y="433296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9BC2ECE-7261-42BD-9BCE-305106B9674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subTitle"/>
          </p:nvPr>
        </p:nvSpPr>
        <p:spPr>
          <a:xfrm>
            <a:off x="864360" y="2489040"/>
            <a:ext cx="6345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54947B2-855E-4715-B78D-D8524DBFD9E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3096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411552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/>
          </p:nvPr>
        </p:nvSpPr>
        <p:spPr>
          <a:xfrm>
            <a:off x="4115520" y="433296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ABB1AA5-F9F2-4397-AD5C-59C3C45B159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411552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864360" y="4332960"/>
            <a:ext cx="6345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8F8A77C-68DB-4287-BA0F-736D38D5514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6345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864360" y="4332960"/>
            <a:ext cx="6345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CBBC8C3-4970-4ABE-9684-9392C8D0906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411552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864360" y="433296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/>
          </p:nvPr>
        </p:nvSpPr>
        <p:spPr>
          <a:xfrm>
            <a:off x="4115520" y="433296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1E88F73-0D04-452B-A06C-1B6F9AA5776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3009960" y="248904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5155560" y="248904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/>
          </p:nvPr>
        </p:nvSpPr>
        <p:spPr>
          <a:xfrm>
            <a:off x="864360" y="433296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1" name="PlaceHolder 6"/>
          <p:cNvSpPr>
            <a:spLocks noGrp="1"/>
          </p:cNvSpPr>
          <p:nvPr>
            <p:ph/>
          </p:nvPr>
        </p:nvSpPr>
        <p:spPr>
          <a:xfrm>
            <a:off x="3009960" y="433296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2" name="PlaceHolder 7"/>
          <p:cNvSpPr>
            <a:spLocks noGrp="1"/>
          </p:cNvSpPr>
          <p:nvPr>
            <p:ph/>
          </p:nvPr>
        </p:nvSpPr>
        <p:spPr>
          <a:xfrm>
            <a:off x="5155560" y="4332960"/>
            <a:ext cx="2043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4F2E44B-80E2-48D4-AA3D-5D35E6F71EA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6345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B444D3A-56FB-416A-B32E-D4B3F6A89EB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3096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115520" y="2489040"/>
            <a:ext cx="3096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3C74585-574E-41A8-A600-4D5A714F372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14F6858-CFE7-4EA6-9464-AA0831A26E7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subTitle"/>
          </p:nvPr>
        </p:nvSpPr>
        <p:spPr>
          <a:xfrm>
            <a:off x="865800" y="927000"/>
            <a:ext cx="6343200" cy="329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8632CE5-6DCD-4764-A286-5DC9A03D5E0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115520" y="2489040"/>
            <a:ext cx="3096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64360" y="433296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9875203-15FE-4C30-BDC3-64095017866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3096000" cy="3530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411552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/>
          </p:nvPr>
        </p:nvSpPr>
        <p:spPr>
          <a:xfrm>
            <a:off x="4115520" y="433296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EC4D1AF-69E8-41F2-A8D3-8087AF73C30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115520" y="2489040"/>
            <a:ext cx="3096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/>
          </p:nvPr>
        </p:nvSpPr>
        <p:spPr>
          <a:xfrm>
            <a:off x="864360" y="4332960"/>
            <a:ext cx="6345000" cy="168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7EC409C-412C-4767-9653-B6B59C48FF0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5"/>
          <p:cNvGrpSpPr/>
          <p:nvPr/>
        </p:nvGrpSpPr>
        <p:grpSpPr>
          <a:xfrm>
            <a:off x="-1440" y="0"/>
            <a:ext cx="9145080" cy="6860520"/>
            <a:chOff x="-1440" y="0"/>
            <a:chExt cx="9145080" cy="6860520"/>
          </a:xfrm>
        </p:grpSpPr>
        <p:sp>
          <p:nvSpPr>
            <p:cNvPr id="1" name="Rectangle 13"/>
            <p:cNvSpPr/>
            <p:nvPr/>
          </p:nvSpPr>
          <p:spPr>
            <a:xfrm>
              <a:off x="0" y="0"/>
              <a:ext cx="9118440" cy="68576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Oval 20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Oval 21"/>
            <p:cNvSpPr/>
            <p:nvPr/>
          </p:nvSpPr>
          <p:spPr>
            <a:xfrm>
              <a:off x="629928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Oval 22"/>
            <p:cNvSpPr/>
            <p:nvPr/>
          </p:nvSpPr>
          <p:spPr>
            <a:xfrm>
              <a:off x="5689800" y="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Oval 23"/>
            <p:cNvSpPr/>
            <p:nvPr/>
          </p:nvSpPr>
          <p:spPr>
            <a:xfrm>
              <a:off x="6299280" y="587016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Oval 19"/>
            <p:cNvSpPr/>
            <p:nvPr/>
          </p:nvSpPr>
          <p:spPr>
            <a:xfrm>
              <a:off x="-144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Freeform 5"/>
            <p:cNvSpPr/>
            <p:nvPr/>
          </p:nvSpPr>
          <p:spPr>
            <a:xfrm rot="21010200">
              <a:off x="6359760" y="1789920"/>
              <a:ext cx="2377440" cy="31752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Freeform 24"/>
            <p:cNvSpPr/>
            <p:nvPr/>
          </p:nvSpPr>
          <p:spPr>
            <a:xfrm>
              <a:off x="484920" y="1856520"/>
              <a:ext cx="8173440" cy="4534920"/>
            </a:xfrm>
            <a:custGeom>
              <a:avLst/>
              <a:gdLst/>
              <a:ahLst/>
              <a:rect l="l" t="t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Freeform 5"/>
            <p:cNvSpPr/>
            <p:nvPr/>
          </p:nvSpPr>
          <p:spPr>
            <a:xfrm>
              <a:off x="0" y="0"/>
              <a:ext cx="9143640" cy="6857640"/>
            </a:xfrm>
            <a:custGeom>
              <a:avLst/>
              <a:gdLst/>
              <a:ahLst/>
              <a:rect l="l" t="t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Rectangle 25" hidden="1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5"/>
          <p:cNvGrpSpPr/>
          <p:nvPr/>
        </p:nvGrpSpPr>
        <p:grpSpPr>
          <a:xfrm>
            <a:off x="-1440" y="0"/>
            <a:ext cx="9145080" cy="6860520"/>
            <a:chOff x="-1440" y="0"/>
            <a:chExt cx="9145080" cy="6860520"/>
          </a:xfrm>
        </p:grpSpPr>
        <p:sp>
          <p:nvSpPr>
            <p:cNvPr id="12" name="Rectangle 8"/>
            <p:cNvSpPr/>
            <p:nvPr/>
          </p:nvSpPr>
          <p:spPr>
            <a:xfrm>
              <a:off x="0" y="0"/>
              <a:ext cx="9118440" cy="685764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Oval 9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4" name="Oval 11"/>
            <p:cNvSpPr/>
            <p:nvPr/>
          </p:nvSpPr>
          <p:spPr>
            <a:xfrm>
              <a:off x="629928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5" name="Oval 12"/>
            <p:cNvSpPr/>
            <p:nvPr/>
          </p:nvSpPr>
          <p:spPr>
            <a:xfrm>
              <a:off x="5689800" y="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6" name="Oval 13"/>
            <p:cNvSpPr/>
            <p:nvPr/>
          </p:nvSpPr>
          <p:spPr>
            <a:xfrm>
              <a:off x="6299280" y="587016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7" name="Oval 14"/>
            <p:cNvSpPr/>
            <p:nvPr/>
          </p:nvSpPr>
          <p:spPr>
            <a:xfrm>
              <a:off x="-144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8" name="Freeform 5"/>
            <p:cNvSpPr/>
            <p:nvPr/>
          </p:nvSpPr>
          <p:spPr>
            <a:xfrm>
              <a:off x="0" y="0"/>
              <a:ext cx="9143640" cy="6857640"/>
            </a:xfrm>
            <a:custGeom>
              <a:avLst/>
              <a:gdLst/>
              <a:ahLst/>
              <a:rect l="l" t="t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66520" y="2226600"/>
            <a:ext cx="5917320" cy="2550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ru-RU" sz="4800" spc="-1" strike="noStrike">
                <a:solidFill>
                  <a:srgbClr val="ffffff"/>
                </a:solidFill>
                <a:latin typeface="Century Gothic"/>
              </a:rPr>
              <a:t>Образец заголовка</a:t>
            </a:r>
            <a:endParaRPr b="0" lang="en-US" sz="4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dt" idx="1"/>
          </p:nvPr>
        </p:nvSpPr>
        <p:spPr>
          <a:xfrm rot="5400000">
            <a:off x="7498080" y="1828800"/>
            <a:ext cx="990360" cy="2282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b="0" lang="ru-RU" sz="9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ru-RU" sz="9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&lt;date/time&gt;</a:t>
            </a:r>
            <a:endParaRPr b="0" lang="en-US" sz="900" spc="-1" strike="noStrike"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ftr" idx="2"/>
          </p:nvPr>
        </p:nvSpPr>
        <p:spPr>
          <a:xfrm rot="5400000">
            <a:off x="6236280" y="3264480"/>
            <a:ext cx="3859560" cy="228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2" name="Rectangle 10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" name="PlaceHolder 4"/>
          <p:cNvSpPr>
            <a:spLocks noGrp="1"/>
          </p:cNvSpPr>
          <p:nvPr>
            <p:ph type="sldNum" idx="3"/>
          </p:nvPr>
        </p:nvSpPr>
        <p:spPr>
          <a:xfrm>
            <a:off x="7678440" y="295560"/>
            <a:ext cx="790920" cy="767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lstStyle>
            <a:lvl1pPr algn="ctr">
              <a:lnSpc>
                <a:spcPct val="100000"/>
              </a:lnSpc>
              <a:buNone/>
              <a:defRPr b="0" lang="ru-RU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94BCE3D1-3826-4C00-B3E9-1A59E50376DE}" type="slidenum">
              <a:rPr b="0" lang="ru-RU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2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5"/>
          <p:cNvGrpSpPr/>
          <p:nvPr/>
        </p:nvGrpSpPr>
        <p:grpSpPr>
          <a:xfrm>
            <a:off x="-1440" y="0"/>
            <a:ext cx="9145080" cy="6860520"/>
            <a:chOff x="-1440" y="0"/>
            <a:chExt cx="9145080" cy="6860520"/>
          </a:xfrm>
        </p:grpSpPr>
        <p:sp>
          <p:nvSpPr>
            <p:cNvPr id="62" name="Rectangle 13"/>
            <p:cNvSpPr/>
            <p:nvPr/>
          </p:nvSpPr>
          <p:spPr>
            <a:xfrm>
              <a:off x="0" y="0"/>
              <a:ext cx="9118440" cy="68576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3" name="Oval 20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4" name="Oval 21"/>
            <p:cNvSpPr/>
            <p:nvPr/>
          </p:nvSpPr>
          <p:spPr>
            <a:xfrm>
              <a:off x="629928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5" name="Oval 22"/>
            <p:cNvSpPr/>
            <p:nvPr/>
          </p:nvSpPr>
          <p:spPr>
            <a:xfrm>
              <a:off x="5689800" y="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6" name="Oval 23"/>
            <p:cNvSpPr/>
            <p:nvPr/>
          </p:nvSpPr>
          <p:spPr>
            <a:xfrm>
              <a:off x="6299280" y="587016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7" name="Oval 19"/>
            <p:cNvSpPr/>
            <p:nvPr/>
          </p:nvSpPr>
          <p:spPr>
            <a:xfrm>
              <a:off x="-144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8" name="Freeform 5"/>
            <p:cNvSpPr/>
            <p:nvPr/>
          </p:nvSpPr>
          <p:spPr>
            <a:xfrm rot="21010200">
              <a:off x="6359760" y="1789920"/>
              <a:ext cx="2377440" cy="31752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Freeform 24"/>
            <p:cNvSpPr/>
            <p:nvPr/>
          </p:nvSpPr>
          <p:spPr>
            <a:xfrm>
              <a:off x="484920" y="1856520"/>
              <a:ext cx="8173440" cy="4534920"/>
            </a:xfrm>
            <a:custGeom>
              <a:avLst/>
              <a:gdLst/>
              <a:ahLst/>
              <a:rect l="l" t="t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Freeform 5"/>
            <p:cNvSpPr/>
            <p:nvPr/>
          </p:nvSpPr>
          <p:spPr>
            <a:xfrm>
              <a:off x="0" y="0"/>
              <a:ext cx="9143640" cy="6857640"/>
            </a:xfrm>
            <a:custGeom>
              <a:avLst/>
              <a:gdLst/>
              <a:ahLst/>
              <a:rect l="l" t="t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1" name="Rectangle 25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ru-RU" sz="3200" spc="-1" strike="noStrike">
                <a:solidFill>
                  <a:srgbClr val="ffffff"/>
                </a:solidFill>
                <a:latin typeface="Century Gothic"/>
              </a:rPr>
              <a:t>Образец заголовка</a:t>
            </a:r>
            <a:endParaRPr b="0" lang="en-US" sz="32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864360" y="2489040"/>
            <a:ext cx="6345000" cy="35301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Образец текста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685800" indent="-2833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600" spc="-1" strike="noStrike">
                <a:solidFill>
                  <a:srgbClr val="404040"/>
                </a:solidFill>
                <a:latin typeface="Century Gothic"/>
              </a:rPr>
              <a:t>Второй уровень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960120" indent="-22860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400" spc="-1" strike="noStrike">
                <a:solidFill>
                  <a:srgbClr val="404040"/>
                </a:solidFill>
                <a:latin typeface="Century Gothic"/>
              </a:rPr>
              <a:t>Третий уровень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234440" indent="-22860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200" spc="-1" strike="noStrike">
                <a:solidFill>
                  <a:srgbClr val="404040"/>
                </a:solidFill>
                <a:latin typeface="Century Gothic"/>
              </a:rPr>
              <a:t>Четвертый уровень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1508760" indent="-22860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200" spc="-1" strike="noStrike">
                <a:solidFill>
                  <a:srgbClr val="404040"/>
                </a:solidFill>
                <a:latin typeface="Century Gothic"/>
              </a:rPr>
              <a:t>Пятый уровень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dt" idx="4"/>
          </p:nvPr>
        </p:nvSpPr>
        <p:spPr>
          <a:xfrm>
            <a:off x="7574400" y="6365520"/>
            <a:ext cx="990360" cy="228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1" lang="ru-RU" sz="900" spc="-1" strike="noStrike">
                <a:solidFill>
                  <a:srgbClr val="b31166"/>
                </a:solidFill>
                <a:latin typeface="Century Gothic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1" lang="ru-RU" sz="900" spc="-1" strike="noStrike">
                <a:solidFill>
                  <a:srgbClr val="b31166"/>
                </a:solidFill>
                <a:latin typeface="Century Gothic"/>
              </a:rPr>
              <a:t>&lt;date/time&gt;</a:t>
            </a:r>
            <a:endParaRPr b="0" lang="en-US" sz="900" spc="-1" strike="noStrike">
              <a:latin typeface="Times New Roman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ftr" idx="5"/>
          </p:nvPr>
        </p:nvSpPr>
        <p:spPr>
          <a:xfrm>
            <a:off x="590760" y="6365520"/>
            <a:ext cx="3859560" cy="228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sldNum" idx="6"/>
          </p:nvPr>
        </p:nvSpPr>
        <p:spPr>
          <a:xfrm>
            <a:off x="7678440" y="295560"/>
            <a:ext cx="790920" cy="767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lstStyle>
            <a:lvl1pPr algn="ctr">
              <a:lnSpc>
                <a:spcPct val="100000"/>
              </a:lnSpc>
              <a:buNone/>
              <a:defRPr b="0" lang="ru-RU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91E45E3B-B414-4A36-BC2B-59AD80F35CE4}" type="slidenum">
              <a:rPr b="0" lang="ru-RU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66520" y="2226600"/>
            <a:ext cx="5917320" cy="2550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ru-RU" sz="3200" spc="-1" strike="noStrike">
                <a:solidFill>
                  <a:srgbClr val="ffffff"/>
                </a:solidFill>
                <a:latin typeface="Century Gothic"/>
              </a:rPr>
              <a:t>Курсовая работа</a:t>
            </a:r>
            <a:br>
              <a:rPr sz="3200"/>
            </a:br>
            <a:br>
              <a:rPr sz="3200"/>
            </a:br>
            <a:r>
              <a:rPr b="0" lang="ru-RU" sz="3200" spc="-1" strike="noStrike">
                <a:solidFill>
                  <a:srgbClr val="ffffff"/>
                </a:solidFill>
                <a:latin typeface="Century Gothic"/>
              </a:rPr>
              <a:t>по дисциплине «Технологии разработки программного обеспечения»</a:t>
            </a:r>
            <a:br>
              <a:rPr sz="3200"/>
            </a:br>
            <a:br>
              <a:rPr sz="3200"/>
            </a:br>
            <a:r>
              <a:rPr b="0" lang="ru-RU" sz="3200" spc="-1" strike="noStrike">
                <a:solidFill>
                  <a:srgbClr val="ffffff"/>
                </a:solidFill>
                <a:latin typeface="Century Gothic"/>
              </a:rPr>
              <a:t>на тему «</a:t>
            </a:r>
            <a:r>
              <a:rPr b="0" lang="en-US" sz="3200" spc="-1" strike="noStrike">
                <a:solidFill>
                  <a:srgbClr val="ffffff"/>
                </a:solidFill>
                <a:latin typeface="Century Gothic"/>
              </a:rPr>
              <a:t>100 c</a:t>
            </a:r>
            <a:r>
              <a:rPr b="0" lang="ru-RU" sz="3200" spc="-1" strike="noStrike">
                <a:solidFill>
                  <a:srgbClr val="ffffff"/>
                </a:solidFill>
                <a:latin typeface="Century Gothic"/>
              </a:rPr>
              <a:t>пичек»</a:t>
            </a:r>
            <a:br>
              <a:rPr sz="3200"/>
            </a:br>
            <a:endParaRPr b="0" lang="en-US" sz="32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subTitle"/>
          </p:nvPr>
        </p:nvSpPr>
        <p:spPr>
          <a:xfrm>
            <a:off x="6660360" y="4509000"/>
            <a:ext cx="2310840" cy="2332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1800" spc="-1" strike="noStrike" cap="all">
                <a:solidFill>
                  <a:srgbClr val="ef53a5"/>
                </a:solidFill>
                <a:latin typeface="Century Gothic"/>
              </a:rPr>
              <a:t>Выполнил</a:t>
            </a:r>
            <a:r>
              <a:rPr b="0" lang="ru-RU" sz="1800" spc="-1" strike="noStrike" cap="all">
                <a:solidFill>
                  <a:srgbClr val="ef53a5"/>
                </a:solidFill>
                <a:latin typeface="Century Gothic"/>
              </a:rPr>
              <a:t>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1800" spc="-1" strike="noStrike" cap="all">
                <a:solidFill>
                  <a:srgbClr val="ef53a5"/>
                </a:solidFill>
                <a:latin typeface="Century Gothic"/>
              </a:rPr>
              <a:t>ст. гр. ИВ-222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1800" spc="-1" strike="noStrike" cap="all">
                <a:solidFill>
                  <a:srgbClr val="ef53a5"/>
                </a:solidFill>
                <a:latin typeface="Century Gothic"/>
              </a:rPr>
              <a:t>Никита куликовский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15" name="Управляющая кнопка: &quot;Вперед&quot; или &quot;Следующий&quot; 3">
            <a:hlinkClick r:id="" action="ppaction://hlinkshowjump?jump=nextslide"/>
          </p:cNvPr>
          <p:cNvSpPr/>
          <p:nvPr/>
        </p:nvSpPr>
        <p:spPr>
          <a:xfrm>
            <a:off x="1187640" y="6381360"/>
            <a:ext cx="431640" cy="264600"/>
          </a:xfrm>
          <a:prstGeom prst="actionButtonForwardNext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/>
          </p:nvPr>
        </p:nvSpPr>
        <p:spPr>
          <a:xfrm>
            <a:off x="-6840" y="2997000"/>
            <a:ext cx="7890840" cy="1140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4000"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Игра "100 спичек". </a:t>
            </a:r>
            <a:r>
              <a:rPr b="1" lang="ru-RU" sz="1800" spc="-1" strike="noStrike">
                <a:solidFill>
                  <a:srgbClr val="404040"/>
                </a:solidFill>
                <a:latin typeface="Century Gothic"/>
              </a:rPr>
              <a:t>Из кучки, первоначально содержащей 100 спичек, двое играющих поочередно берут по несколько спичек: не менее одной и не более десяти.</a:t>
            </a: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 </a:t>
            </a:r>
            <a:r>
              <a:rPr b="1" lang="ru-RU" sz="1800" spc="-1" strike="noStrike">
                <a:solidFill>
                  <a:srgbClr val="404040"/>
                </a:solidFill>
                <a:latin typeface="Century Gothic"/>
              </a:rPr>
              <a:t>Выигрывает взявший последнюю спичку</a:t>
            </a: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7" name="Управляющая кнопка: &quot;Вперед&quot; или &quot;Следующий&quot; 5">
            <a:hlinkClick r:id="" action="ppaction://hlinkshowjump?jump=nextslide"/>
          </p:cNvPr>
          <p:cNvSpPr/>
          <p:nvPr/>
        </p:nvSpPr>
        <p:spPr>
          <a:xfrm>
            <a:off x="1187640" y="6381360"/>
            <a:ext cx="431640" cy="264600"/>
          </a:xfrm>
          <a:prstGeom prst="actionButtonForwardNext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Управляющая кнопка: &quot;На главную&quot; 1">
            <a:hlinkClick r:id="" action="ppaction://hlinkshowjump?jump=firstslide"/>
          </p:cNvPr>
          <p:cNvSpPr/>
          <p:nvPr/>
        </p:nvSpPr>
        <p:spPr>
          <a:xfrm>
            <a:off x="755640" y="6381360"/>
            <a:ext cx="431640" cy="264600"/>
          </a:xfrm>
          <a:prstGeom prst="actionButtonHome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Управляющая кнопка: &quot;Назад&quot; или &quot;Предыдущий&quot; 6">
            <a:hlinkClick r:id="" action="ppaction://hlinkshowjump?jump=previousslide"/>
          </p:cNvPr>
          <p:cNvSpPr/>
          <p:nvPr/>
        </p:nvSpPr>
        <p:spPr>
          <a:xfrm>
            <a:off x="323640" y="6381360"/>
            <a:ext cx="431640" cy="264600"/>
          </a:xfrm>
          <a:prstGeom prst="actionButtonBackPrevious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ransition spd="slow">
    <p:push dir="u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ru-RU" sz="3200" spc="-1" strike="noStrike">
                <a:solidFill>
                  <a:srgbClr val="ffffff"/>
                </a:solidFill>
                <a:latin typeface="Century Gothic"/>
              </a:rPr>
              <a:t>Задача проекта</a:t>
            </a:r>
            <a:endParaRPr b="0" lang="en-US" sz="32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827640" y="2277000"/>
            <a:ext cx="6711120" cy="39711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Цель работы: реализовать и протестировать игру “100 спичек” на языке C.</a:t>
            </a:r>
            <a:br>
              <a:rPr sz="1800"/>
            </a:b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Задания на курсовую работу:</a:t>
            </a:r>
            <a:br>
              <a:rPr sz="1800"/>
            </a:b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1. Научиться пользоваться системой контроля версий Git и веб-сервисом для сборки и </a:t>
            </a:r>
            <a:br>
              <a:rPr sz="1800"/>
            </a:b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тестирования программного кода Travis CI.</a:t>
            </a:r>
            <a:br>
              <a:rPr sz="1800"/>
            </a:b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2. Научиться разрабатывать и использовать Makefile.</a:t>
            </a:r>
            <a:br>
              <a:rPr sz="1800"/>
            </a:b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3. Покрыть тестами готовое ПО.</a:t>
            </a:r>
            <a:br>
              <a:rPr sz="1800"/>
            </a:b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122" name="Picture 2" descr="Результаты проекта &quot;Электронное здравоохранение&quot; за 2016 год"/>
          <p:cNvPicPr/>
          <p:nvPr/>
        </p:nvPicPr>
        <p:blipFill>
          <a:blip r:embed="rId1"/>
          <a:stretch/>
        </p:blipFill>
        <p:spPr>
          <a:xfrm>
            <a:off x="5220000" y="4361760"/>
            <a:ext cx="2880000" cy="2284200"/>
          </a:xfrm>
          <a:prstGeom prst="rect">
            <a:avLst/>
          </a:prstGeom>
          <a:ln w="0">
            <a:noFill/>
          </a:ln>
        </p:spPr>
      </p:pic>
      <p:sp>
        <p:nvSpPr>
          <p:cNvPr id="123" name="Управляющая кнопка: &quot;Вперед&quot; или &quot;Следующий&quot; 5">
            <a:hlinkClick r:id="" action="ppaction://hlinkshowjump?jump=nextslide"/>
          </p:cNvPr>
          <p:cNvSpPr/>
          <p:nvPr/>
        </p:nvSpPr>
        <p:spPr>
          <a:xfrm>
            <a:off x="1187640" y="6381360"/>
            <a:ext cx="431640" cy="264600"/>
          </a:xfrm>
          <a:prstGeom prst="actionButtonForwardNext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Управляющая кнопка: &quot;На главную&quot; 6">
            <a:hlinkClick r:id="" action="ppaction://hlinkshowjump?jump=firstslide"/>
          </p:cNvPr>
          <p:cNvSpPr/>
          <p:nvPr/>
        </p:nvSpPr>
        <p:spPr>
          <a:xfrm>
            <a:off x="755640" y="6381360"/>
            <a:ext cx="431640" cy="264600"/>
          </a:xfrm>
          <a:prstGeom prst="actionButtonHome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Управляющая кнопка: &quot;Назад&quot; или &quot;Предыдущий&quot; 7">
            <a:hlinkClick r:id="" action="ppaction://hlinkshowjump?jump=previousslide"/>
          </p:cNvPr>
          <p:cNvSpPr/>
          <p:nvPr/>
        </p:nvSpPr>
        <p:spPr>
          <a:xfrm>
            <a:off x="323640" y="6381360"/>
            <a:ext cx="431640" cy="264600"/>
          </a:xfrm>
          <a:prstGeom prst="actionButtonBackPrevious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ransition spd="slow">
    <p:wipe dir="l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152640"/>
            <a:ext cx="6058800" cy="1371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ru-RU" sz="3200" spc="-1" strike="noStrike">
                <a:solidFill>
                  <a:srgbClr val="ffffff"/>
                </a:solidFill>
                <a:latin typeface="Century Gothic"/>
              </a:rPr>
              <a:t>Функциональность проекта</a:t>
            </a:r>
            <a:endParaRPr b="0" lang="en-US" sz="32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6345000" cy="35301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1. Функциональность проекта</a:t>
            </a:r>
            <a:br>
              <a:rPr sz="1800"/>
            </a:b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“100 спичек” - Из кучки, первоначально содержащей 100 спичек, двое играющих (причем один из них - компьютер, а второй - пользователь) поочередно берут по несколько спичек: не менее одной и не более десяти. Проигрывает тот, кто взял последнюю спичку.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8" name="Управляющая кнопка: &quot;Вперед&quot; или &quot;Следующий&quot; 5">
            <a:hlinkClick r:id="" action="ppaction://hlinkshowjump?jump=nextslide"/>
          </p:cNvPr>
          <p:cNvSpPr/>
          <p:nvPr/>
        </p:nvSpPr>
        <p:spPr>
          <a:xfrm>
            <a:off x="1187640" y="6381360"/>
            <a:ext cx="431640" cy="264600"/>
          </a:xfrm>
          <a:prstGeom prst="actionButtonForwardNext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Управляющая кнопка: &quot;На главную&quot; 6">
            <a:hlinkClick r:id="" action="ppaction://hlinkshowjump?jump=firstslide"/>
          </p:cNvPr>
          <p:cNvSpPr/>
          <p:nvPr/>
        </p:nvSpPr>
        <p:spPr>
          <a:xfrm>
            <a:off x="755640" y="6381360"/>
            <a:ext cx="431640" cy="264600"/>
          </a:xfrm>
          <a:prstGeom prst="actionButtonHome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Управляющая кнопка: &quot;Назад&quot; или &quot;Предыдущий&quot; 7">
            <a:hlinkClick r:id="" action="ppaction://hlinkshowjump?jump=previousslide"/>
          </p:cNvPr>
          <p:cNvSpPr/>
          <p:nvPr/>
        </p:nvSpPr>
        <p:spPr>
          <a:xfrm>
            <a:off x="323640" y="6381360"/>
            <a:ext cx="431640" cy="264600"/>
          </a:xfrm>
          <a:prstGeom prst="actionButtonBackPrevious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34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ru-RU" sz="3200" spc="-1" strike="noStrike">
                <a:solidFill>
                  <a:srgbClr val="ffffff"/>
                </a:solidFill>
                <a:latin typeface="Century Gothic"/>
              </a:rPr>
              <a:t>Роли в команде</a:t>
            </a:r>
            <a:endParaRPr b="0" lang="en-US" sz="32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970200" y="2489040"/>
            <a:ext cx="6345000" cy="35301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  <a:ea typeface="Noto Sans CJK SC"/>
              </a:rPr>
              <a:t>Первая часть работы - написание кода на языке программирования C++ - </a:t>
            </a:r>
            <a:r>
              <a:rPr b="0" lang="ru-RU" sz="1800" spc="-1" strike="noStrike" cap="all">
                <a:solidFill>
                  <a:srgbClr val="ef53a5"/>
                </a:solidFill>
                <a:latin typeface="Century Gothic"/>
              </a:rPr>
              <a:t>Никита куликовский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  <a:ea typeface="Noto Sans CJK SC"/>
              </a:rPr>
              <a:t>Вторая часть работы - написание тестов, документация, сборка – </a:t>
            </a:r>
            <a:r>
              <a:rPr b="0" lang="ru-RU" sz="1800" spc="-1" strike="noStrike" cap="all">
                <a:solidFill>
                  <a:srgbClr val="ef53a5"/>
                </a:solidFill>
                <a:latin typeface="Century Gothic"/>
              </a:rPr>
              <a:t>Никита куликовский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3" name="Управляющая кнопка: &quot;Вперед&quot; или &quot;Следующий&quot; 6">
            <a:hlinkClick r:id="" action="ppaction://hlinkshowjump?jump=nextslide"/>
          </p:cNvPr>
          <p:cNvSpPr/>
          <p:nvPr/>
        </p:nvSpPr>
        <p:spPr>
          <a:xfrm>
            <a:off x="1187640" y="6381360"/>
            <a:ext cx="431640" cy="264600"/>
          </a:xfrm>
          <a:prstGeom prst="actionButtonForwardNext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Управляющая кнопка: &quot;На главную&quot; 7">
            <a:hlinkClick r:id="" action="ppaction://hlinkshowjump?jump=firstslide"/>
          </p:cNvPr>
          <p:cNvSpPr/>
          <p:nvPr/>
        </p:nvSpPr>
        <p:spPr>
          <a:xfrm>
            <a:off x="755640" y="6381360"/>
            <a:ext cx="431640" cy="264600"/>
          </a:xfrm>
          <a:prstGeom prst="actionButtonHome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Управляющая кнопка: &quot;Назад&quot; или &quot;Предыдущий&quot; 8">
            <a:hlinkClick r:id="" action="ppaction://hlinkshowjump?jump=previousslide"/>
          </p:cNvPr>
          <p:cNvSpPr/>
          <p:nvPr/>
        </p:nvSpPr>
        <p:spPr>
          <a:xfrm>
            <a:off x="323640" y="6381360"/>
            <a:ext cx="431640" cy="264600"/>
          </a:xfrm>
          <a:prstGeom prst="actionButtonBackPrevious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ransition spd="slow">
    <p:cover dir="r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Прямоугольник 12"/>
          <p:cNvSpPr/>
          <p:nvPr/>
        </p:nvSpPr>
        <p:spPr>
          <a:xfrm>
            <a:off x="755640" y="3274920"/>
            <a:ext cx="1511640" cy="935640"/>
          </a:xfrm>
          <a:prstGeom prst="rect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libmain.h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37" name="Прямоугольник 16"/>
          <p:cNvSpPr/>
          <p:nvPr/>
        </p:nvSpPr>
        <p:spPr>
          <a:xfrm>
            <a:off x="3996000" y="1484640"/>
            <a:ext cx="1511640" cy="935640"/>
          </a:xfrm>
          <a:prstGeom prst="rect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libmain.c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38" name="Прямоугольник 20"/>
          <p:cNvSpPr/>
          <p:nvPr/>
        </p:nvSpPr>
        <p:spPr>
          <a:xfrm>
            <a:off x="1691640" y="5013000"/>
            <a:ext cx="5220360" cy="1367640"/>
          </a:xfrm>
          <a:prstGeom prst="rect">
            <a:avLst/>
          </a:prstGeom>
          <a:solidFill>
            <a:srgbClr val="c00000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000000"/>
                </a:solidFill>
                <a:latin typeface="Century Gothic"/>
              </a:rPr>
              <a:t>main.c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39" name="Прямая со стрелкой 22"/>
          <p:cNvSpPr/>
          <p:nvPr/>
        </p:nvSpPr>
        <p:spPr>
          <a:xfrm flipV="1">
            <a:off x="1511640" y="2419920"/>
            <a:ext cx="3240000" cy="853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>
            <a:solidFill>
              <a:srgbClr val="b31166"/>
            </a:solidFill>
            <a:round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Прямая со стрелкой 35"/>
          <p:cNvSpPr/>
          <p:nvPr/>
        </p:nvSpPr>
        <p:spPr>
          <a:xfrm>
            <a:off x="1511640" y="4210920"/>
            <a:ext cx="2790000" cy="801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>
            <a:solidFill>
              <a:srgbClr val="b31166"/>
            </a:solidFill>
            <a:round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Управляющая кнопка: &quot;На главную&quot; 21">
            <a:hlinkClick r:id="" action="ppaction://hlinkshowjump?jump=firstslide"/>
          </p:cNvPr>
          <p:cNvSpPr/>
          <p:nvPr/>
        </p:nvSpPr>
        <p:spPr>
          <a:xfrm>
            <a:off x="539640" y="6404400"/>
            <a:ext cx="431640" cy="264600"/>
          </a:xfrm>
          <a:prstGeom prst="actionButtonHome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Управляющая кнопка: &quot;Назад&quot; или &quot;Предыдущий&quot; 27">
            <a:hlinkClick r:id="" action="ppaction://hlinkshowjump?jump=previousslide"/>
          </p:cNvPr>
          <p:cNvSpPr/>
          <p:nvPr/>
        </p:nvSpPr>
        <p:spPr>
          <a:xfrm>
            <a:off x="245520" y="6404400"/>
            <a:ext cx="287640" cy="264600"/>
          </a:xfrm>
          <a:prstGeom prst="actionButtonBackPrevious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Управляющая кнопка: &quot;Вперед&quot; или &quot;Следующий&quot; 28">
            <a:hlinkClick r:id="" action="ppaction://hlinkshowjump?jump=nextslide"/>
          </p:cNvPr>
          <p:cNvSpPr/>
          <p:nvPr/>
        </p:nvSpPr>
        <p:spPr>
          <a:xfrm>
            <a:off x="971640" y="6400440"/>
            <a:ext cx="287640" cy="264600"/>
          </a:xfrm>
          <a:prstGeom prst="actionButtonForwardNext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Прямая со стрелкой 29"/>
          <p:cNvSpPr/>
          <p:nvPr/>
        </p:nvSpPr>
        <p:spPr>
          <a:xfrm flipV="1">
            <a:off x="4302000" y="2421000"/>
            <a:ext cx="449640" cy="2592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>
            <a:solidFill>
              <a:srgbClr val="b31166"/>
            </a:solidFill>
            <a:round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865800" y="927000"/>
            <a:ext cx="6343200" cy="709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ru-RU" sz="3200" spc="-1" strike="noStrike">
                <a:solidFill>
                  <a:srgbClr val="ffffff"/>
                </a:solidFill>
                <a:latin typeface="Century Gothic"/>
              </a:rPr>
              <a:t>написание тестов</a:t>
            </a:r>
            <a:endParaRPr b="0" lang="en-US" sz="32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864360" y="2489040"/>
            <a:ext cx="6345000" cy="35301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7000"/>
              </a:lnSpc>
              <a:spcBef>
                <a:spcPts val="1001"/>
              </a:spcBef>
              <a:spcAft>
                <a:spcPts val="799"/>
              </a:spcAft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Arial"/>
                <a:ea typeface="Calibri"/>
              </a:rPr>
              <a:t>Обычно после написания кода его проверяют. Если речь о какой-то функции, то можно написать простой скрипт, который будет вызывать ее с разными аргументами, и смотреть, что она вернет. Если вы сделали сайт или приложение, то вы открываете его, жмете ссылки и кнопки, проверяете что все отображается верно. Это называется </a:t>
            </a:r>
            <a:r>
              <a:rPr b="0" i="1" lang="ru-RU" sz="1800" spc="-1" strike="noStrike">
                <a:solidFill>
                  <a:srgbClr val="404040"/>
                </a:solidFill>
                <a:latin typeface="Arial"/>
                <a:ea typeface="Calibri"/>
              </a:rPr>
              <a:t>ручное тестирование</a:t>
            </a:r>
            <a:r>
              <a:rPr b="0" i="1" lang="en-US" sz="1800" spc="-1" strike="noStrike">
                <a:solidFill>
                  <a:srgbClr val="404040"/>
                </a:solidFill>
                <a:latin typeface="Arial"/>
                <a:ea typeface="Calibri"/>
              </a:rPr>
              <a:t> - </a:t>
            </a:r>
            <a:r>
              <a:rPr b="0" lang="ru-RU" sz="1800" spc="-1" strike="noStrike">
                <a:solidFill>
                  <a:srgbClr val="404040"/>
                </a:solidFill>
                <a:latin typeface="Arial"/>
                <a:ea typeface="Calibri"/>
              </a:rPr>
              <a:t>человек проверяет работу программы.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47" name="Управляющая кнопка: &quot;На главную&quot; 3">
            <a:hlinkClick r:id="" action="ppaction://hlinkshowjump?jump=firstslide"/>
          </p:cNvPr>
          <p:cNvSpPr/>
          <p:nvPr/>
        </p:nvSpPr>
        <p:spPr>
          <a:xfrm>
            <a:off x="755640" y="6381360"/>
            <a:ext cx="431640" cy="264600"/>
          </a:xfrm>
          <a:prstGeom prst="actionButtonHome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Управляющая кнопка: &quot;Вперед&quot; или &quot;Следующий&quot; 4">
            <a:hlinkClick r:id="" action="ppaction://hlinkshowjump?jump=nextslide"/>
          </p:cNvPr>
          <p:cNvSpPr/>
          <p:nvPr/>
        </p:nvSpPr>
        <p:spPr>
          <a:xfrm>
            <a:off x="1187640" y="6381360"/>
            <a:ext cx="431640" cy="264600"/>
          </a:xfrm>
          <a:prstGeom prst="actionButtonForwardNext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Управляющая кнопка: &quot;Назад&quot; или &quot;Предыдущий&quot; 5">
            <a:hlinkClick r:id="" action="ppaction://hlinkshowjump?jump=previousslide"/>
          </p:cNvPr>
          <p:cNvSpPr/>
          <p:nvPr/>
        </p:nvSpPr>
        <p:spPr>
          <a:xfrm>
            <a:off x="323640" y="6381360"/>
            <a:ext cx="431640" cy="264600"/>
          </a:xfrm>
          <a:prstGeom prst="actionButtonBackPrevious">
            <a:avLst/>
          </a:prstGeom>
          <a:solidFill>
            <a:srgbClr val="b31166"/>
          </a:solidFill>
          <a:ln cap="rnd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284</TotalTime>
  <Application>LibreOffice/7.3.7.2$Linux_X86_64 LibreOffice_project/30$Build-2</Application>
  <AppVersion>15.0000</AppVersion>
  <Words>354</Words>
  <Paragraphs>19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2022-05-29T06:21:07Z</dcterms:created>
  <dc:creator>Стриков Илья</dc:creator>
  <dc:description/>
  <dc:language>en-US</dc:language>
  <cp:lastModifiedBy/>
  <dcterms:modified xsi:type="dcterms:W3CDTF">2023-06-18T00:20:15Z</dcterms:modified>
  <cp:revision>24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(4:3)</vt:lpwstr>
  </property>
  <property fmtid="{D5CDD505-2E9C-101B-9397-08002B2CF9AE}" pid="3" name="Slides">
    <vt:i4>8</vt:i4>
  </property>
</Properties>
</file>